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2" r:id="rId6"/>
    <p:sldId id="260" r:id="rId7"/>
    <p:sldId id="261"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343" autoAdjust="0"/>
  </p:normalViewPr>
  <p:slideViewPr>
    <p:cSldViewPr snapToGrid="0">
      <p:cViewPr varScale="1">
        <p:scale>
          <a:sx n="69" d="100"/>
          <a:sy n="69" d="100"/>
        </p:scale>
        <p:origin x="78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A07F5F-F113-4E48-9657-5C235E9BB68C}" type="datetimeFigureOut">
              <a:rPr lang="en-US" smtClean="0"/>
              <a:t>3/26/2020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A04252-5517-422D-AB5D-C5CF918EAB5D}" type="slidenum">
              <a:rPr lang="en-US" smtClean="0"/>
              <a:t>‹#›</a:t>
            </a:fld>
            <a:endParaRPr lang="en-US"/>
          </a:p>
        </p:txBody>
      </p:sp>
    </p:spTree>
    <p:extLst>
      <p:ext uri="{BB962C8B-B14F-4D97-AF65-F5344CB8AC3E}">
        <p14:creationId xmlns:p14="http://schemas.microsoft.com/office/powerpoint/2010/main" val="3799511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emergency of robots machines is increasing, and the future predictions show that they can cost millions of jobs as a result of human replacement. Despite the many advantages they have, they are also destructive as they render entire professions and causing joblessness to many people. The most affected part is the area of manual work, where most of the factories use robots (Meyer, 2012). These robots can overwork, and they do a variety of work, including packaging, loading, and offloading. For recent years, there has been an explosion of many online websites used by developers to create tasks and invite others to place their bid on the work.  According to Maclean &amp; Wilson (2009), they are also associated with some social paybacks, particularly for the companies and organizations that use these sites like getting instant accessibility to a pool of cheap, willing, and talented human labor, with no long processes. </a:t>
            </a:r>
          </a:p>
        </p:txBody>
      </p:sp>
      <p:sp>
        <p:nvSpPr>
          <p:cNvPr id="4" name="Slide Number Placeholder 3"/>
          <p:cNvSpPr>
            <a:spLocks noGrp="1"/>
          </p:cNvSpPr>
          <p:nvPr>
            <p:ph type="sldNum" sz="quarter" idx="10"/>
          </p:nvPr>
        </p:nvSpPr>
        <p:spPr/>
        <p:txBody>
          <a:bodyPr/>
          <a:lstStyle/>
          <a:p>
            <a:fld id="{67A04252-5517-422D-AB5D-C5CF918EAB5D}" type="slidenum">
              <a:rPr lang="en-US" smtClean="0"/>
              <a:t>3</a:t>
            </a:fld>
            <a:endParaRPr lang="en-US"/>
          </a:p>
        </p:txBody>
      </p:sp>
    </p:spTree>
    <p:extLst>
      <p:ext uri="{BB962C8B-B14F-4D97-AF65-F5344CB8AC3E}">
        <p14:creationId xmlns:p14="http://schemas.microsoft.com/office/powerpoint/2010/main" val="3924648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the Guardian (2020), the combination of the new diversity and technological development has resulted in a conducive and collaborative working atmosphere. Currently, most of the companies have packed down out by almost 25 percent in the previous years.  This has caused the dislocation of several ranks of management in favor of a more grid-like arrangement that makes worker shift along with horizontal, vertical, and diagonal ways. Currently, the retirement age stands at 65 for men and 62 for women in the United States, but it is likely to rise to 70 as predicted by 20% for both in the future. Maclean &amp; Wilson (2009) also suggested that people should venture into side hustles as a safety net to supplement their incomes. </a:t>
            </a:r>
            <a:endParaRPr lang="en-US" dirty="0"/>
          </a:p>
        </p:txBody>
      </p:sp>
      <p:sp>
        <p:nvSpPr>
          <p:cNvPr id="4" name="Slide Number Placeholder 3"/>
          <p:cNvSpPr>
            <a:spLocks noGrp="1"/>
          </p:cNvSpPr>
          <p:nvPr>
            <p:ph type="sldNum" sz="quarter" idx="10"/>
          </p:nvPr>
        </p:nvSpPr>
        <p:spPr/>
        <p:txBody>
          <a:bodyPr/>
          <a:lstStyle/>
          <a:p>
            <a:fld id="{67A04252-5517-422D-AB5D-C5CF918EAB5D}" type="slidenum">
              <a:rPr lang="en-US" smtClean="0"/>
              <a:t>4</a:t>
            </a:fld>
            <a:endParaRPr lang="en-US"/>
          </a:p>
        </p:txBody>
      </p:sp>
    </p:spTree>
    <p:extLst>
      <p:ext uri="{BB962C8B-B14F-4D97-AF65-F5344CB8AC3E}">
        <p14:creationId xmlns:p14="http://schemas.microsoft.com/office/powerpoint/2010/main" val="3586093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the video, most of the people use their entrepreneurial skills as well as the knowledge they acquired during their childhood to build their work. Others mentioned their passion and interest they developed through their carriers. Another critical aspect that has been mentioned is learning about new things to understand the future requirements of jobs better. Having qualified in a particular field doesn't mean that one cannot perform duties in another profession that corresponds to it. To add to this in the future, people are likely to take training that allows them to strengthen their skills and experience at work. </a:t>
            </a:r>
            <a:endParaRPr lang="en-US" dirty="0"/>
          </a:p>
        </p:txBody>
      </p:sp>
      <p:sp>
        <p:nvSpPr>
          <p:cNvPr id="4" name="Slide Number Placeholder 3"/>
          <p:cNvSpPr>
            <a:spLocks noGrp="1"/>
          </p:cNvSpPr>
          <p:nvPr>
            <p:ph type="sldNum" sz="quarter" idx="10"/>
          </p:nvPr>
        </p:nvSpPr>
        <p:spPr/>
        <p:txBody>
          <a:bodyPr/>
          <a:lstStyle/>
          <a:p>
            <a:fld id="{67A04252-5517-422D-AB5D-C5CF918EAB5D}" type="slidenum">
              <a:rPr lang="en-US" smtClean="0"/>
              <a:t>5</a:t>
            </a:fld>
            <a:endParaRPr lang="en-US"/>
          </a:p>
        </p:txBody>
      </p:sp>
    </p:spTree>
    <p:extLst>
      <p:ext uri="{BB962C8B-B14F-4D97-AF65-F5344CB8AC3E}">
        <p14:creationId xmlns:p14="http://schemas.microsoft.com/office/powerpoint/2010/main" val="598704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implication for future carrier opportunities is that the young population will be subjected to a heavy burden of excess workload, and they be required to take overtime and extra effort at work. Also, the opportunities are accompanied by significant responsibilities where the young generation will be necessary to reflect their future life through their current efforts as an enterprise. Experience is related to carrier development and maintenance, and it operates as an enterprise where investing in education and training sectors increasingly appears to be like a mortgaging of an uncertain forthcoming. In mortgaging our carrier prospect, we should be challenged by the opportunity to repay these debts, or to leverage it into a life that is promising only if we depend on training and knowledge from education.  </a:t>
            </a:r>
            <a:endParaRPr lang="en-US" dirty="0"/>
          </a:p>
        </p:txBody>
      </p:sp>
      <p:sp>
        <p:nvSpPr>
          <p:cNvPr id="4" name="Slide Number Placeholder 3"/>
          <p:cNvSpPr>
            <a:spLocks noGrp="1"/>
          </p:cNvSpPr>
          <p:nvPr>
            <p:ph type="sldNum" sz="quarter" idx="10"/>
          </p:nvPr>
        </p:nvSpPr>
        <p:spPr/>
        <p:txBody>
          <a:bodyPr/>
          <a:lstStyle/>
          <a:p>
            <a:fld id="{67A04252-5517-422D-AB5D-C5CF918EAB5D}" type="slidenum">
              <a:rPr lang="en-US" smtClean="0"/>
              <a:t>6</a:t>
            </a:fld>
            <a:endParaRPr lang="en-US"/>
          </a:p>
        </p:txBody>
      </p:sp>
    </p:spTree>
    <p:extLst>
      <p:ext uri="{BB962C8B-B14F-4D97-AF65-F5344CB8AC3E}">
        <p14:creationId xmlns:p14="http://schemas.microsoft.com/office/powerpoint/2010/main" val="827496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develop my future carrier and job search strategies, at first, I have to make my personal and professional network. These networks will help me get introduced, potential employers. However, through my personal and professional network, I will be able to express my working experience and increase the chances of being absorbed in the workplace. And through my previous experience, I will support my credentials with appropriate references and recommendations that provide insights based on my experience.  </a:t>
            </a:r>
            <a:endParaRPr lang="en-US" dirty="0"/>
          </a:p>
        </p:txBody>
      </p:sp>
      <p:sp>
        <p:nvSpPr>
          <p:cNvPr id="4" name="Slide Number Placeholder 3"/>
          <p:cNvSpPr>
            <a:spLocks noGrp="1"/>
          </p:cNvSpPr>
          <p:nvPr>
            <p:ph type="sldNum" sz="quarter" idx="10"/>
          </p:nvPr>
        </p:nvSpPr>
        <p:spPr/>
        <p:txBody>
          <a:bodyPr/>
          <a:lstStyle/>
          <a:p>
            <a:fld id="{67A04252-5517-422D-AB5D-C5CF918EAB5D}" type="slidenum">
              <a:rPr lang="en-US" smtClean="0"/>
              <a:t>7</a:t>
            </a:fld>
            <a:endParaRPr lang="en-US"/>
          </a:p>
        </p:txBody>
      </p:sp>
    </p:spTree>
    <p:extLst>
      <p:ext uri="{BB962C8B-B14F-4D97-AF65-F5344CB8AC3E}">
        <p14:creationId xmlns:p14="http://schemas.microsoft.com/office/powerpoint/2010/main" val="3093834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employers attend career events and workshops for job seekers. This is an excellent way to keep up to date with industry trends; it will help me to develop my employability skills, learn about the industry, and connect with employers. RMIT Career Hub offers a listing of various events and workshops across a range of topics, including job searching strategies. I prefer making it a habit to regularly attend a workshop to keep up to date and expand my networks.  </a:t>
            </a:r>
            <a:endParaRPr lang="en-US" dirty="0"/>
          </a:p>
        </p:txBody>
      </p:sp>
      <p:sp>
        <p:nvSpPr>
          <p:cNvPr id="4" name="Slide Number Placeholder 3"/>
          <p:cNvSpPr>
            <a:spLocks noGrp="1"/>
          </p:cNvSpPr>
          <p:nvPr>
            <p:ph type="sldNum" sz="quarter" idx="10"/>
          </p:nvPr>
        </p:nvSpPr>
        <p:spPr/>
        <p:txBody>
          <a:bodyPr/>
          <a:lstStyle/>
          <a:p>
            <a:fld id="{67A04252-5517-422D-AB5D-C5CF918EAB5D}" type="slidenum">
              <a:rPr lang="en-US" smtClean="0"/>
              <a:t>8</a:t>
            </a:fld>
            <a:endParaRPr lang="en-US"/>
          </a:p>
        </p:txBody>
      </p:sp>
    </p:spTree>
    <p:extLst>
      <p:ext uri="{BB962C8B-B14F-4D97-AF65-F5344CB8AC3E}">
        <p14:creationId xmlns:p14="http://schemas.microsoft.com/office/powerpoint/2010/main" val="1460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3/26/2020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3/26/2020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3/26/2020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0"/>
            <a:ext cx="7766936" cy="6857999"/>
          </a:xfrm>
        </p:spPr>
        <p:txBody>
          <a:bodyPr/>
          <a:lstStyle/>
          <a:p>
            <a:pPr algn="ctr"/>
            <a:r>
              <a:rPr lang="en-US" sz="4000" dirty="0"/>
              <a:t>The Change in the world of work and the implications for the future career opportunities and job search strategies</a:t>
            </a:r>
            <a:br>
              <a:rPr lang="en-US" sz="4000" dirty="0"/>
            </a:br>
            <a:r>
              <a:rPr lang="en-US" sz="4000" dirty="0"/>
              <a:t/>
            </a:r>
            <a:br>
              <a:rPr lang="en-US" sz="4000" dirty="0"/>
            </a:br>
            <a:r>
              <a:rPr lang="en-US" sz="4000" dirty="0"/>
              <a:t>Institution Affiliation</a:t>
            </a:r>
            <a:br>
              <a:rPr lang="en-US" sz="4000" dirty="0"/>
            </a:br>
            <a:r>
              <a:rPr lang="en-US" sz="4000" dirty="0"/>
              <a:t/>
            </a:r>
            <a:br>
              <a:rPr lang="en-US" sz="4000" dirty="0"/>
            </a:br>
            <a:r>
              <a:rPr lang="en-US" sz="4000" dirty="0"/>
              <a:t>Students’ Name</a:t>
            </a:r>
            <a:br>
              <a:rPr lang="en-US" sz="4000" dirty="0"/>
            </a:br>
            <a:r>
              <a:rPr lang="en-US" sz="4000" dirty="0"/>
              <a:t/>
            </a:r>
            <a:br>
              <a:rPr lang="en-US" sz="4000" dirty="0"/>
            </a:br>
            <a:r>
              <a:rPr lang="en-US" sz="4000" dirty="0"/>
              <a:t>Date of Presentation </a:t>
            </a:r>
          </a:p>
        </p:txBody>
      </p:sp>
      <p:sp>
        <p:nvSpPr>
          <p:cNvPr id="3" name="Subtitle 2"/>
          <p:cNvSpPr>
            <a:spLocks noGrp="1"/>
          </p:cNvSpPr>
          <p:nvPr>
            <p:ph type="subTitle" idx="1"/>
          </p:nvPr>
        </p:nvSpPr>
        <p:spPr>
          <a:xfrm flipV="1">
            <a:off x="1507067" y="6858000"/>
            <a:ext cx="7766936" cy="45719"/>
          </a:xfrm>
        </p:spPr>
        <p:txBody>
          <a:bodyPr>
            <a:normAutofit fontScale="25000" lnSpcReduction="20000"/>
          </a:bodyPr>
          <a:lstStyle/>
          <a:p>
            <a:endParaRPr lang="en-US" dirty="0"/>
          </a:p>
        </p:txBody>
      </p:sp>
    </p:spTree>
    <p:extLst>
      <p:ext uri="{BB962C8B-B14F-4D97-AF65-F5344CB8AC3E}">
        <p14:creationId xmlns:p14="http://schemas.microsoft.com/office/powerpoint/2010/main" val="1246690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Introduction</a:t>
            </a:r>
          </a:p>
        </p:txBody>
      </p:sp>
      <p:sp>
        <p:nvSpPr>
          <p:cNvPr id="3" name="Content Placeholder 2"/>
          <p:cNvSpPr>
            <a:spLocks noGrp="1"/>
          </p:cNvSpPr>
          <p:nvPr>
            <p:ph idx="1"/>
          </p:nvPr>
        </p:nvSpPr>
        <p:spPr/>
        <p:txBody>
          <a:bodyPr>
            <a:normAutofit/>
          </a:bodyPr>
          <a:lstStyle/>
          <a:p>
            <a:r>
              <a:rPr lang="en-US" dirty="0" smtClean="0"/>
              <a:t>The </a:t>
            </a:r>
            <a:r>
              <a:rPr lang="en-US" dirty="0"/>
              <a:t>workplace is changing fast, and not only because of automation and the introduction of new technologies but also as a result of the change in resources, knowledge, and skills.</a:t>
            </a:r>
          </a:p>
          <a:p>
            <a:r>
              <a:rPr lang="en-US" dirty="0"/>
              <a:t>But technology has dramatically changed how people work and cooperate that has changed individuals' life overtime.</a:t>
            </a:r>
          </a:p>
          <a:p>
            <a:r>
              <a:rPr lang="en-US" dirty="0"/>
              <a:t>The future generation will be forced to take extra effort into their next carrier as they will be subjected to many responsibilities with fewer opportunities available.</a:t>
            </a:r>
          </a:p>
          <a:p>
            <a:r>
              <a:rPr lang="en-US" dirty="0"/>
              <a:t>However, it my pledge that future generations should develop appropriate strategies towards job search such as building their professional network that would increase their chances of being absorbed in work</a:t>
            </a:r>
            <a:r>
              <a:rPr lang="en-US" dirty="0" smtClean="0"/>
              <a:t>.</a:t>
            </a:r>
            <a:r>
              <a:rPr lang="en-US" dirty="0" smtClean="0"/>
              <a:t> </a:t>
            </a:r>
          </a:p>
          <a:p>
            <a:pPr marL="0" indent="0">
              <a:buNone/>
            </a:pPr>
            <a:endParaRPr lang="en-US" dirty="0"/>
          </a:p>
        </p:txBody>
      </p:sp>
    </p:spTree>
    <p:extLst>
      <p:ext uri="{BB962C8B-B14F-4D97-AF65-F5344CB8AC3E}">
        <p14:creationId xmlns:p14="http://schemas.microsoft.com/office/powerpoint/2010/main" val="1291872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Change in the world of work </a:t>
            </a:r>
          </a:p>
        </p:txBody>
      </p:sp>
      <p:sp>
        <p:nvSpPr>
          <p:cNvPr id="3" name="Content Placeholder 2"/>
          <p:cNvSpPr>
            <a:spLocks noGrp="1"/>
          </p:cNvSpPr>
          <p:nvPr>
            <p:ph idx="1"/>
          </p:nvPr>
        </p:nvSpPr>
        <p:spPr>
          <a:xfrm>
            <a:off x="0" y="2160589"/>
            <a:ext cx="10174310" cy="4697411"/>
          </a:xfrm>
        </p:spPr>
        <p:txBody>
          <a:bodyPr>
            <a:normAutofit fontScale="92500" lnSpcReduction="10000"/>
          </a:bodyPr>
          <a:lstStyle/>
          <a:p>
            <a:endParaRPr lang="en-US" dirty="0" smtClean="0"/>
          </a:p>
          <a:p>
            <a:r>
              <a:rPr lang="en-US" dirty="0" smtClean="0"/>
              <a:t>The </a:t>
            </a:r>
            <a:r>
              <a:rPr lang="en-US" dirty="0"/>
              <a:t>Change in the world of work </a:t>
            </a:r>
            <a:r>
              <a:rPr lang="en-US" dirty="0" smtClean="0"/>
              <a:t>is anticipated to be influenced by the following factors;</a:t>
            </a:r>
          </a:p>
          <a:p>
            <a:pPr>
              <a:buFont typeface="Wingdings" panose="05000000000000000000" pitchFamily="2" charset="2"/>
              <a:buChar char="q"/>
            </a:pPr>
            <a:r>
              <a:rPr lang="en-US" b="1" dirty="0" smtClean="0"/>
              <a:t>The </a:t>
            </a:r>
            <a:r>
              <a:rPr lang="en-US" b="1" dirty="0"/>
              <a:t>development of artificial intelligence</a:t>
            </a:r>
            <a:r>
              <a:rPr lang="en-US" dirty="0"/>
              <a:t>. </a:t>
            </a:r>
            <a:endParaRPr lang="en-US" dirty="0" smtClean="0"/>
          </a:p>
          <a:p>
            <a:pPr marL="0" indent="0">
              <a:buNone/>
            </a:pPr>
            <a:r>
              <a:rPr lang="en-US" sz="1800" dirty="0"/>
              <a:t>	</a:t>
            </a:r>
            <a:r>
              <a:rPr lang="en-US" sz="1800" dirty="0" smtClean="0"/>
              <a:t>The artificial </a:t>
            </a:r>
            <a:r>
              <a:rPr lang="en-US" sz="1800" dirty="0"/>
              <a:t>intelligence is associated with the use of robotic machines to replace human </a:t>
            </a:r>
            <a:r>
              <a:rPr lang="en-US" sz="1800" dirty="0" smtClean="0"/>
              <a:t>	labor</a:t>
            </a:r>
            <a:r>
              <a:rPr lang="en-US" sz="1800" dirty="0"/>
              <a:t>. </a:t>
            </a:r>
          </a:p>
          <a:p>
            <a:pPr marL="0" indent="0">
              <a:buNone/>
            </a:pPr>
            <a:r>
              <a:rPr lang="en-US" dirty="0" smtClean="0"/>
              <a:t>	Despite </a:t>
            </a:r>
            <a:r>
              <a:rPr lang="en-US" dirty="0"/>
              <a:t>the many advantages they have, they are also destructive as they </a:t>
            </a:r>
            <a:r>
              <a:rPr lang="en-US" dirty="0" smtClean="0"/>
              <a:t>reduce </a:t>
            </a:r>
            <a:r>
              <a:rPr lang="en-US" dirty="0"/>
              <a:t>entire </a:t>
            </a:r>
            <a:r>
              <a:rPr lang="en-US" dirty="0" smtClean="0"/>
              <a:t>		professions </a:t>
            </a:r>
            <a:r>
              <a:rPr lang="en-US" dirty="0"/>
              <a:t>and causing joblessness to many </a:t>
            </a:r>
            <a:r>
              <a:rPr lang="en-US" dirty="0" smtClean="0"/>
              <a:t>people.</a:t>
            </a:r>
          </a:p>
          <a:p>
            <a:pPr>
              <a:buFont typeface="Wingdings" panose="05000000000000000000" pitchFamily="2" charset="2"/>
              <a:buChar char="q"/>
            </a:pPr>
            <a:r>
              <a:rPr lang="en-US" b="1" dirty="0" smtClean="0"/>
              <a:t>Rise </a:t>
            </a:r>
            <a:r>
              <a:rPr lang="en-US" b="1" dirty="0"/>
              <a:t>of the Gig Economy or Freelancing</a:t>
            </a:r>
            <a:r>
              <a:rPr lang="en-US" dirty="0"/>
              <a:t>.</a:t>
            </a:r>
          </a:p>
          <a:p>
            <a:pPr marL="0" indent="0">
              <a:buNone/>
            </a:pPr>
            <a:r>
              <a:rPr lang="en-US" dirty="0" smtClean="0"/>
              <a:t>	</a:t>
            </a:r>
            <a:r>
              <a:rPr lang="en-US" dirty="0" smtClean="0"/>
              <a:t>With the recent development, the has been emergency of online platform and websites. Most of 	the employers create freelancing websites and invite other to bid for their tasks. </a:t>
            </a:r>
          </a:p>
          <a:p>
            <a:pPr marL="0" indent="0">
              <a:buNone/>
            </a:pPr>
            <a:r>
              <a:rPr lang="en-US" dirty="0" smtClean="0"/>
              <a:t>	The </a:t>
            </a:r>
            <a:r>
              <a:rPr lang="en-US" dirty="0"/>
              <a:t>Gig economy </a:t>
            </a:r>
            <a:r>
              <a:rPr lang="en-US" dirty="0" smtClean="0"/>
              <a:t>has created </a:t>
            </a:r>
            <a:r>
              <a:rPr lang="en-US" dirty="0"/>
              <a:t>a market that is evolving so quickly that it’s hard to pin down </a:t>
            </a:r>
            <a:r>
              <a:rPr lang="en-US" dirty="0" smtClean="0"/>
              <a:t>	exactly </a:t>
            </a:r>
            <a:r>
              <a:rPr lang="en-US" dirty="0" smtClean="0"/>
              <a:t>how </a:t>
            </a:r>
            <a:r>
              <a:rPr lang="en-US" dirty="0"/>
              <a:t>many people are using these sites across the world. </a:t>
            </a:r>
            <a:endParaRPr lang="en-US" dirty="0" smtClean="0"/>
          </a:p>
          <a:p>
            <a:endParaRPr lang="en-US" dirty="0" smtClean="0"/>
          </a:p>
          <a:p>
            <a:r>
              <a:rPr lang="en-US" dirty="0" smtClean="0"/>
              <a:t> </a:t>
            </a:r>
          </a:p>
          <a:p>
            <a:endParaRPr lang="en-US" dirty="0"/>
          </a:p>
        </p:txBody>
      </p:sp>
    </p:spTree>
    <p:extLst>
      <p:ext uri="{BB962C8B-B14F-4D97-AF65-F5344CB8AC3E}">
        <p14:creationId xmlns:p14="http://schemas.microsoft.com/office/powerpoint/2010/main" val="129509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46364"/>
            <a:ext cx="8596668" cy="748145"/>
          </a:xfrm>
        </p:spPr>
        <p:txBody>
          <a:bodyPr>
            <a:normAutofit/>
          </a:bodyPr>
          <a:lstStyle/>
          <a:p>
            <a:r>
              <a:rPr lang="en-US" dirty="0" smtClean="0"/>
              <a:t>Cont. </a:t>
            </a:r>
            <a:endParaRPr lang="en-US" dirty="0"/>
          </a:p>
        </p:txBody>
      </p:sp>
      <p:sp>
        <p:nvSpPr>
          <p:cNvPr id="3" name="Content Placeholder 2"/>
          <p:cNvSpPr>
            <a:spLocks noGrp="1"/>
          </p:cNvSpPr>
          <p:nvPr>
            <p:ph idx="1"/>
          </p:nvPr>
        </p:nvSpPr>
        <p:spPr>
          <a:xfrm>
            <a:off x="-1" y="1801091"/>
            <a:ext cx="10030691" cy="5056909"/>
          </a:xfrm>
        </p:spPr>
        <p:txBody>
          <a:bodyPr/>
          <a:lstStyle/>
          <a:p>
            <a:pPr>
              <a:buFont typeface="Wingdings" panose="05000000000000000000" pitchFamily="2" charset="2"/>
              <a:buChar char="q"/>
            </a:pPr>
            <a:endParaRPr lang="en-US" b="1" dirty="0" smtClean="0"/>
          </a:p>
          <a:p>
            <a:pPr>
              <a:buFont typeface="Wingdings" panose="05000000000000000000" pitchFamily="2" charset="2"/>
              <a:buChar char="q"/>
            </a:pPr>
            <a:r>
              <a:rPr lang="en-US" b="1" dirty="0" smtClean="0"/>
              <a:t>The </a:t>
            </a:r>
            <a:r>
              <a:rPr lang="en-US" b="1" dirty="0"/>
              <a:t>change in the workplace structure</a:t>
            </a:r>
            <a:r>
              <a:rPr lang="en-US" dirty="0"/>
              <a:t>. </a:t>
            </a:r>
            <a:r>
              <a:rPr lang="en-US" dirty="0" smtClean="0"/>
              <a:t>This is caused by the breakdown </a:t>
            </a:r>
            <a:r>
              <a:rPr lang="en-US" dirty="0"/>
              <a:t>of the corporate </a:t>
            </a:r>
            <a:r>
              <a:rPr lang="en-US" dirty="0" smtClean="0"/>
              <a:t>ladder.</a:t>
            </a:r>
            <a:endParaRPr lang="en-US" dirty="0"/>
          </a:p>
          <a:p>
            <a:pPr marL="0" indent="0">
              <a:buNone/>
            </a:pPr>
            <a:r>
              <a:rPr lang="en-US" dirty="0" smtClean="0"/>
              <a:t>	Loyal </a:t>
            </a:r>
            <a:r>
              <a:rPr lang="en-US" dirty="0"/>
              <a:t>workers scrambled towards the higher ranks of management to get promotions at a </a:t>
            </a:r>
            <a:r>
              <a:rPr lang="en-US" dirty="0" smtClean="0"/>
              <a:t>	time</a:t>
            </a:r>
            <a:r>
              <a:rPr lang="en-US" dirty="0"/>
              <a:t>. </a:t>
            </a:r>
            <a:endParaRPr lang="en-US" dirty="0" smtClean="0"/>
          </a:p>
          <a:p>
            <a:pPr>
              <a:buFont typeface="Wingdings" panose="05000000000000000000" pitchFamily="2" charset="2"/>
              <a:buChar char="q"/>
            </a:pPr>
            <a:r>
              <a:rPr lang="en-US" b="1" dirty="0"/>
              <a:t>Increase in the age of </a:t>
            </a:r>
            <a:r>
              <a:rPr lang="en-US" b="1" dirty="0" smtClean="0"/>
              <a:t>retirement.</a:t>
            </a:r>
            <a:endParaRPr lang="en-US" b="1" dirty="0"/>
          </a:p>
          <a:p>
            <a:pPr marL="0" indent="0">
              <a:buNone/>
            </a:pPr>
            <a:r>
              <a:rPr lang="en-US" dirty="0" smtClean="0"/>
              <a:t>	The </a:t>
            </a:r>
            <a:r>
              <a:rPr lang="en-US" dirty="0"/>
              <a:t>life expectancy of people is anticipated to increase across the world in the coming </a:t>
            </a:r>
            <a:r>
              <a:rPr lang="en-US" dirty="0" smtClean="0"/>
              <a:t>	years</a:t>
            </a:r>
            <a:r>
              <a:rPr lang="en-US" dirty="0"/>
              <a:t>.</a:t>
            </a:r>
          </a:p>
          <a:p>
            <a:pPr marL="0" indent="0">
              <a:buNone/>
            </a:pPr>
            <a:r>
              <a:rPr lang="en-US" dirty="0" smtClean="0"/>
              <a:t>	The </a:t>
            </a:r>
            <a:r>
              <a:rPr lang="en-US" dirty="0" smtClean="0"/>
              <a:t>anticipated</a:t>
            </a:r>
            <a:r>
              <a:rPr lang="en-US" dirty="0" smtClean="0"/>
              <a:t> </a:t>
            </a:r>
            <a:r>
              <a:rPr lang="en-US" dirty="0"/>
              <a:t>trend speculates that the world is approaching the end of retirement and </a:t>
            </a:r>
            <a:r>
              <a:rPr lang="en-US" dirty="0" smtClean="0"/>
              <a:t>	enters </a:t>
            </a:r>
            <a:r>
              <a:rPr lang="en-US" dirty="0"/>
              <a:t>a </a:t>
            </a:r>
            <a:r>
              <a:rPr lang="en-US" dirty="0" smtClean="0"/>
              <a:t>season </a:t>
            </a:r>
            <a:r>
              <a:rPr lang="en-US" dirty="0"/>
              <a:t>where </a:t>
            </a:r>
            <a:r>
              <a:rPr lang="en-US" dirty="0" smtClean="0"/>
              <a:t>old employees </a:t>
            </a:r>
            <a:r>
              <a:rPr lang="en-US" dirty="0"/>
              <a:t>will </a:t>
            </a:r>
            <a:r>
              <a:rPr lang="en-US" dirty="0" smtClean="0"/>
              <a:t>seize</a:t>
            </a:r>
            <a:r>
              <a:rPr lang="en-US" dirty="0" smtClean="0"/>
              <a:t> </a:t>
            </a:r>
            <a:r>
              <a:rPr lang="en-US" dirty="0"/>
              <a:t>working </a:t>
            </a:r>
            <a:r>
              <a:rPr lang="en-US" dirty="0" smtClean="0"/>
              <a:t>slowly </a:t>
            </a:r>
            <a:r>
              <a:rPr lang="en-US" dirty="0"/>
              <a:t>rather than abruptly when </a:t>
            </a:r>
            <a:r>
              <a:rPr lang="en-US" dirty="0" smtClean="0"/>
              <a:t>	they </a:t>
            </a:r>
            <a:r>
              <a:rPr lang="en-US" dirty="0"/>
              <a:t>reach retirement age.</a:t>
            </a:r>
          </a:p>
          <a:p>
            <a:pPr marL="0" indent="0">
              <a:buNone/>
            </a:pPr>
            <a:endParaRPr lang="en-US" dirty="0"/>
          </a:p>
        </p:txBody>
      </p:sp>
    </p:spTree>
    <p:extLst>
      <p:ext uri="{BB962C8B-B14F-4D97-AF65-F5344CB8AC3E}">
        <p14:creationId xmlns:p14="http://schemas.microsoft.com/office/powerpoint/2010/main" val="2294529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endParaRPr lang="en-US" dirty="0" smtClean="0"/>
          </a:p>
          <a:p>
            <a:r>
              <a:rPr lang="en-US" dirty="0" smtClean="0"/>
              <a:t>Most </a:t>
            </a:r>
            <a:r>
              <a:rPr lang="en-US" dirty="0"/>
              <a:t>of the people </a:t>
            </a:r>
            <a:r>
              <a:rPr lang="en-US" b="1" dirty="0"/>
              <a:t>use their entrepreneurial skills </a:t>
            </a:r>
            <a:r>
              <a:rPr lang="en-US" dirty="0"/>
              <a:t>as well as the knowledge they acquired during their childhood to build their work</a:t>
            </a:r>
            <a:r>
              <a:rPr lang="en-US" dirty="0" smtClean="0"/>
              <a:t>.</a:t>
            </a:r>
          </a:p>
          <a:p>
            <a:r>
              <a:rPr lang="en-US" dirty="0" smtClean="0"/>
              <a:t>In the video, others </a:t>
            </a:r>
            <a:r>
              <a:rPr lang="en-US" dirty="0"/>
              <a:t>mentioned </a:t>
            </a:r>
            <a:r>
              <a:rPr lang="en-US" b="1" dirty="0"/>
              <a:t>their passion and interest </a:t>
            </a:r>
            <a:r>
              <a:rPr lang="en-US" dirty="0"/>
              <a:t>they developed through their carriers. </a:t>
            </a:r>
            <a:endParaRPr lang="en-US" dirty="0" smtClean="0"/>
          </a:p>
          <a:p>
            <a:r>
              <a:rPr lang="en-US" dirty="0" smtClean="0"/>
              <a:t>Another </a:t>
            </a:r>
            <a:r>
              <a:rPr lang="en-US" dirty="0"/>
              <a:t>critical aspect that has been mentioned is </a:t>
            </a:r>
            <a:r>
              <a:rPr lang="en-US" b="1" dirty="0"/>
              <a:t>learning about new things </a:t>
            </a:r>
            <a:r>
              <a:rPr lang="en-US" dirty="0"/>
              <a:t>to understand the future requirements of jobs better.  </a:t>
            </a:r>
          </a:p>
        </p:txBody>
      </p:sp>
    </p:spTree>
    <p:extLst>
      <p:ext uri="{BB962C8B-B14F-4D97-AF65-F5344CB8AC3E}">
        <p14:creationId xmlns:p14="http://schemas.microsoft.com/office/powerpoint/2010/main" val="3602679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82472"/>
          </a:xfrm>
        </p:spPr>
        <p:txBody>
          <a:bodyPr/>
          <a:lstStyle/>
          <a:p>
            <a:r>
              <a:rPr lang="en-US" dirty="0" smtClean="0"/>
              <a:t>The implication of future carrier</a:t>
            </a:r>
            <a:endParaRPr lang="en-US" dirty="0"/>
          </a:p>
        </p:txBody>
      </p:sp>
      <p:sp>
        <p:nvSpPr>
          <p:cNvPr id="3" name="Content Placeholder 2"/>
          <p:cNvSpPr>
            <a:spLocks noGrp="1"/>
          </p:cNvSpPr>
          <p:nvPr>
            <p:ph idx="1"/>
          </p:nvPr>
        </p:nvSpPr>
        <p:spPr>
          <a:xfrm>
            <a:off x="677334" y="2160589"/>
            <a:ext cx="8596668" cy="4102188"/>
          </a:xfrm>
        </p:spPr>
        <p:txBody>
          <a:bodyPr>
            <a:normAutofit lnSpcReduction="10000"/>
          </a:bodyPr>
          <a:lstStyle/>
          <a:p>
            <a:endParaRPr lang="en-US" dirty="0" smtClean="0"/>
          </a:p>
          <a:p>
            <a:endParaRPr lang="en-US" dirty="0"/>
          </a:p>
          <a:p>
            <a:r>
              <a:rPr lang="en-US" dirty="0" smtClean="0"/>
              <a:t>Most of the </a:t>
            </a:r>
            <a:r>
              <a:rPr lang="en-US" dirty="0"/>
              <a:t>young population will be subjected to a heavy burden of excess workload, and they be required to take overtime and extra effort at work. </a:t>
            </a:r>
            <a:endParaRPr lang="en-US" dirty="0" smtClean="0"/>
          </a:p>
          <a:p>
            <a:r>
              <a:rPr lang="en-US" dirty="0" smtClean="0"/>
              <a:t>Also</a:t>
            </a:r>
            <a:r>
              <a:rPr lang="en-US" dirty="0"/>
              <a:t>, the opportunities are accompanied by significant responsibilities where the young generation will be necessary to reflect their future life through their current efforts as an enterprise.   </a:t>
            </a:r>
            <a:endParaRPr lang="en-US" dirty="0" smtClean="0"/>
          </a:p>
          <a:p>
            <a:r>
              <a:rPr lang="en-US" dirty="0"/>
              <a:t>Experience is related to carrier development and maintenance, and it operates as an enterprise where investing in education and training sectors increasingly appears to be like a mortgaging of an uncertain forthcoming. </a:t>
            </a:r>
            <a:endParaRPr lang="en-US" dirty="0" smtClean="0"/>
          </a:p>
          <a:p>
            <a:r>
              <a:rPr lang="en-US" dirty="0" smtClean="0"/>
              <a:t>In </a:t>
            </a:r>
            <a:r>
              <a:rPr lang="en-US" dirty="0"/>
              <a:t>mortgaging our carrier prospect, we should be challenged by the opportunity to repay these debts, or to leverage it into a life that is promising only if we depend on training and knowledge from </a:t>
            </a:r>
            <a:r>
              <a:rPr lang="en-US" dirty="0" smtClean="0"/>
              <a:t>education.  </a:t>
            </a:r>
            <a:endParaRPr lang="en-US" dirty="0"/>
          </a:p>
        </p:txBody>
      </p:sp>
    </p:spTree>
    <p:extLst>
      <p:ext uri="{BB962C8B-B14F-4D97-AF65-F5344CB8AC3E}">
        <p14:creationId xmlns:p14="http://schemas.microsoft.com/office/powerpoint/2010/main" val="3968370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future carrier, what about it?</a:t>
            </a:r>
            <a:endParaRPr lang="en-US" dirty="0"/>
          </a:p>
        </p:txBody>
      </p:sp>
      <p:sp>
        <p:nvSpPr>
          <p:cNvPr id="3" name="Content Placeholder 2"/>
          <p:cNvSpPr>
            <a:spLocks noGrp="1"/>
          </p:cNvSpPr>
          <p:nvPr>
            <p:ph idx="1"/>
          </p:nvPr>
        </p:nvSpPr>
        <p:spPr/>
        <p:txBody>
          <a:bodyPr/>
          <a:lstStyle/>
          <a:p>
            <a:endParaRPr lang="en-US" dirty="0" smtClean="0"/>
          </a:p>
          <a:p>
            <a:r>
              <a:rPr lang="en-US" dirty="0" smtClean="0"/>
              <a:t>To develop my future carrier and job search strategy, the following actions can be implemented as I have seen as effective way of building my carrier prospects. </a:t>
            </a:r>
          </a:p>
          <a:p>
            <a:pPr>
              <a:buFont typeface="Wingdings" panose="05000000000000000000" pitchFamily="2" charset="2"/>
              <a:buChar char="q"/>
            </a:pPr>
            <a:r>
              <a:rPr lang="en-US" b="1" dirty="0"/>
              <a:t>Building my personal and professional </a:t>
            </a:r>
            <a:r>
              <a:rPr lang="en-US" b="1" dirty="0" smtClean="0"/>
              <a:t>network</a:t>
            </a:r>
          </a:p>
          <a:p>
            <a:pPr marL="0" indent="0">
              <a:buNone/>
            </a:pPr>
            <a:r>
              <a:rPr lang="en-US" dirty="0" smtClean="0"/>
              <a:t>	In </a:t>
            </a:r>
            <a:r>
              <a:rPr lang="en-US" dirty="0"/>
              <a:t>this case, I have to make my personal and professional network. These </a:t>
            </a:r>
            <a:r>
              <a:rPr lang="en-US" dirty="0" smtClean="0"/>
              <a:t>	networks </a:t>
            </a:r>
            <a:r>
              <a:rPr lang="en-US" dirty="0"/>
              <a:t>will help me get introduced, potential employers. However, </a:t>
            </a:r>
            <a:r>
              <a:rPr lang="en-US" dirty="0" smtClean="0"/>
              <a:t>	through </a:t>
            </a:r>
            <a:r>
              <a:rPr lang="en-US" dirty="0"/>
              <a:t>my personal and professional network, I will be able to express my </a:t>
            </a:r>
            <a:r>
              <a:rPr lang="en-US" dirty="0" smtClean="0"/>
              <a:t>	working </a:t>
            </a:r>
            <a:r>
              <a:rPr lang="en-US" dirty="0"/>
              <a:t>experience and increase the chances of being absorbed in the </a:t>
            </a:r>
            <a:r>
              <a:rPr lang="en-US" dirty="0" smtClean="0"/>
              <a:t>	workplace.</a:t>
            </a:r>
          </a:p>
          <a:p>
            <a:pPr marL="0" indent="0">
              <a:buNone/>
            </a:pPr>
            <a:r>
              <a:rPr lang="en-US" dirty="0" smtClean="0"/>
              <a:t> </a:t>
            </a:r>
            <a:endParaRPr lang="en-US" dirty="0"/>
          </a:p>
        </p:txBody>
      </p:sp>
    </p:spTree>
    <p:extLst>
      <p:ext uri="{BB962C8B-B14F-4D97-AF65-F5344CB8AC3E}">
        <p14:creationId xmlns:p14="http://schemas.microsoft.com/office/powerpoint/2010/main" val="489964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a:xfrm>
            <a:off x="0" y="1392072"/>
            <a:ext cx="10044752" cy="5465927"/>
          </a:xfrm>
        </p:spPr>
        <p:txBody>
          <a:bodyPr/>
          <a:lstStyle/>
          <a:p>
            <a:pPr>
              <a:buFont typeface="Wingdings" panose="05000000000000000000" pitchFamily="2" charset="2"/>
              <a:buChar char="q"/>
            </a:pPr>
            <a:endParaRPr lang="en-US" dirty="0" smtClean="0"/>
          </a:p>
          <a:p>
            <a:pPr>
              <a:buFont typeface="Wingdings" panose="05000000000000000000" pitchFamily="2" charset="2"/>
              <a:buChar char="q"/>
            </a:pPr>
            <a:endParaRPr lang="en-US" dirty="0"/>
          </a:p>
          <a:p>
            <a:pPr>
              <a:buFont typeface="Wingdings" panose="05000000000000000000" pitchFamily="2" charset="2"/>
              <a:buChar char="q"/>
            </a:pPr>
            <a:endParaRPr lang="en-US" dirty="0" smtClean="0"/>
          </a:p>
          <a:p>
            <a:pPr>
              <a:buFont typeface="Wingdings" panose="05000000000000000000" pitchFamily="2" charset="2"/>
              <a:buChar char="q"/>
            </a:pPr>
            <a:endParaRPr lang="en-US" dirty="0"/>
          </a:p>
          <a:p>
            <a:pPr>
              <a:buFont typeface="Wingdings" panose="05000000000000000000" pitchFamily="2" charset="2"/>
              <a:buChar char="q"/>
            </a:pPr>
            <a:r>
              <a:rPr lang="en-US" b="1" dirty="0" smtClean="0"/>
              <a:t>Attending </a:t>
            </a:r>
            <a:r>
              <a:rPr lang="en-US" b="1" dirty="0"/>
              <a:t>carrier events </a:t>
            </a:r>
            <a:r>
              <a:rPr lang="en-US" b="1" dirty="0" smtClean="0"/>
              <a:t>and workshops.</a:t>
            </a:r>
          </a:p>
          <a:p>
            <a:pPr marL="0" indent="0">
              <a:buNone/>
            </a:pPr>
            <a:r>
              <a:rPr lang="en-US" dirty="0" smtClean="0"/>
              <a:t>	Most </a:t>
            </a:r>
            <a:r>
              <a:rPr lang="en-US" dirty="0"/>
              <a:t>of employers attend career events and workshops for job seekers. </a:t>
            </a:r>
            <a:endParaRPr lang="en-US" dirty="0" smtClean="0"/>
          </a:p>
          <a:p>
            <a:pPr marL="0" indent="0">
              <a:buNone/>
            </a:pPr>
            <a:r>
              <a:rPr lang="en-US" dirty="0"/>
              <a:t>	</a:t>
            </a:r>
            <a:r>
              <a:rPr lang="en-US" dirty="0" smtClean="0"/>
              <a:t>This </a:t>
            </a:r>
            <a:r>
              <a:rPr lang="en-US" dirty="0"/>
              <a:t>is an excellent </a:t>
            </a:r>
            <a:r>
              <a:rPr lang="en-US" dirty="0" smtClean="0"/>
              <a:t>way </a:t>
            </a:r>
            <a:r>
              <a:rPr lang="en-US" dirty="0"/>
              <a:t>to keep up to date with industry </a:t>
            </a:r>
            <a:r>
              <a:rPr lang="en-US" dirty="0" smtClean="0"/>
              <a:t>trends. </a:t>
            </a:r>
          </a:p>
          <a:p>
            <a:pPr marL="0" indent="0">
              <a:buNone/>
            </a:pPr>
            <a:r>
              <a:rPr lang="en-US" dirty="0" smtClean="0"/>
              <a:t>	It </a:t>
            </a:r>
            <a:r>
              <a:rPr lang="en-US" dirty="0"/>
              <a:t>will help me to </a:t>
            </a:r>
            <a:r>
              <a:rPr lang="en-US" dirty="0" smtClean="0"/>
              <a:t>develop </a:t>
            </a:r>
            <a:r>
              <a:rPr lang="en-US" dirty="0"/>
              <a:t>my employability </a:t>
            </a:r>
            <a:r>
              <a:rPr lang="en-US" dirty="0" smtClean="0"/>
              <a:t>	skills</a:t>
            </a:r>
            <a:r>
              <a:rPr lang="en-US" dirty="0"/>
              <a:t>, learn about the industry, and </a:t>
            </a:r>
            <a:r>
              <a:rPr lang="en-US" dirty="0" smtClean="0"/>
              <a:t>	connect </a:t>
            </a:r>
            <a:r>
              <a:rPr lang="en-US" dirty="0"/>
              <a:t>with employers. </a:t>
            </a:r>
          </a:p>
        </p:txBody>
      </p:sp>
    </p:spTree>
    <p:extLst>
      <p:ext uri="{BB962C8B-B14F-4D97-AF65-F5344CB8AC3E}">
        <p14:creationId xmlns:p14="http://schemas.microsoft.com/office/powerpoint/2010/main" val="976600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 </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endParaRPr lang="en-US" dirty="0"/>
          </a:p>
          <a:p>
            <a:r>
              <a:rPr lang="en-US" dirty="0"/>
              <a:t>As per the above discussions, the working system and environment undergo drastic and uncontrollable changes in the current world.</a:t>
            </a:r>
          </a:p>
          <a:p>
            <a:r>
              <a:rPr lang="en-US" dirty="0"/>
              <a:t>We should be ready and well prepared for more changes in the workplace as we also develop new trends and skills to create more working environment through innovations and talent. </a:t>
            </a:r>
          </a:p>
          <a:p>
            <a:r>
              <a:rPr lang="en-US" dirty="0"/>
              <a:t>The current economy depends on talent and innovation that is mostly applied to most of the developing industries across the world.  </a:t>
            </a:r>
          </a:p>
          <a:p>
            <a:r>
              <a:rPr lang="en-US" dirty="0"/>
              <a:t>Therefore, it calls for workers and their employers to come up with new terms of the working environment that is much flexible and easily adapted. </a:t>
            </a:r>
            <a:endParaRPr lang="en-US" dirty="0" smtClean="0"/>
          </a:p>
          <a:p>
            <a:r>
              <a:rPr lang="en-US" dirty="0" smtClean="0"/>
              <a:t>The </a:t>
            </a:r>
            <a:r>
              <a:rPr lang="en-US" dirty="0"/>
              <a:t>terms and conditions should also focus on creating job security and long-term employment strategies that are well designed with uniform opportunities.</a:t>
            </a:r>
          </a:p>
          <a:p>
            <a:endParaRPr lang="en-US" dirty="0"/>
          </a:p>
        </p:txBody>
      </p:sp>
    </p:spTree>
    <p:extLst>
      <p:ext uri="{BB962C8B-B14F-4D97-AF65-F5344CB8AC3E}">
        <p14:creationId xmlns:p14="http://schemas.microsoft.com/office/powerpoint/2010/main" val="3499908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r>
              <a:rPr lang="en-US" dirty="0"/>
              <a:t>Maclean, R., and Wilson, D. eds., 2009. International handbook of education for the changing world of work: Bridging academic and vocational learning (Vol. 1). Springer Science &amp; Business Media.</a:t>
            </a:r>
          </a:p>
          <a:p>
            <a:r>
              <a:rPr lang="en-US" dirty="0"/>
              <a:t>Meyer, J.P., 2012. Commitment in a changing world of work. In Commitment in organizations (pp. 60-91). Routledge. </a:t>
            </a:r>
          </a:p>
          <a:p>
            <a:r>
              <a:rPr lang="en-US" dirty="0"/>
              <a:t>Quinlan, M., 2012. The ‘pre-invention of precarious employment: the changing world of work in context. The Economic and Labour Relations Review, 23(4), pp.3-24.    </a:t>
            </a:r>
          </a:p>
          <a:p>
            <a:r>
              <a:rPr lang="en-US" dirty="0"/>
              <a:t>The Guardian (2020). Five ways work will change in the future. Retrieved from: https://www.theguardian.com/society/2015/nov/29/five-ways-work-will-change-future-of-workplace-ai-cloud-retirement-remote </a:t>
            </a:r>
          </a:p>
        </p:txBody>
      </p:sp>
    </p:spTree>
    <p:extLst>
      <p:ext uri="{BB962C8B-B14F-4D97-AF65-F5344CB8AC3E}">
        <p14:creationId xmlns:p14="http://schemas.microsoft.com/office/powerpoint/2010/main" val="336100350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348</TotalTime>
  <Words>1411</Words>
  <Application>Microsoft Office PowerPoint</Application>
  <PresentationFormat>Widescreen</PresentationFormat>
  <Paragraphs>76</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Trebuchet MS</vt:lpstr>
      <vt:lpstr>Wingdings</vt:lpstr>
      <vt:lpstr>Wingdings 3</vt:lpstr>
      <vt:lpstr>Facet</vt:lpstr>
      <vt:lpstr>The Change in the world of work and the implications for the future career opportunities and job search strategies  Institution Affiliation  Students’ Name  Date of Presentation </vt:lpstr>
      <vt:lpstr>Introduction</vt:lpstr>
      <vt:lpstr>The Change in the world of work </vt:lpstr>
      <vt:lpstr>Cont. </vt:lpstr>
      <vt:lpstr>Cont. </vt:lpstr>
      <vt:lpstr>The implication of future carrier</vt:lpstr>
      <vt:lpstr>My future carrier, what about it?</vt:lpstr>
      <vt:lpstr>Cont. </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Change in the world of work and the implications for the future career opportunities and job search strategies  Institution Affiliation  Students’ Name  Date of Presentation</dc:title>
  <dc:creator>m</dc:creator>
  <cp:lastModifiedBy>hp</cp:lastModifiedBy>
  <cp:revision>13</cp:revision>
  <dcterms:created xsi:type="dcterms:W3CDTF">2020-03-24T21:52:52Z</dcterms:created>
  <dcterms:modified xsi:type="dcterms:W3CDTF">2020-03-26T16:00:42Z</dcterms:modified>
</cp:coreProperties>
</file>